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0" autoAdjust="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62D7B-53F8-4168-9D49-2B4296CE455C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F81BD-7145-4EEF-B83F-2335F3866A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646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F81BD-7145-4EEF-B83F-2335F3866A11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606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0F642-9AE3-B157-B3C7-9AF6F4E11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698B45-0F67-A0A1-5B6B-1833D5519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12150-C782-0CD1-69EB-41DBB0523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DC7-26B7-419C-A512-53344AFB0EB9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811D7-0601-6E42-0C30-5BD73C431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E4DD2-BFD3-50AD-7AEF-9BA7D48D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C5CFD-DD26-4243-A069-C04ADF731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226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9F233-8D51-8EA6-7399-26935FBB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952C3-BF9F-501E-9E62-9727E9F79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C5A76-F5DA-E76B-5BB2-67766C92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DC7-26B7-419C-A512-53344AFB0EB9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D1F21-E08A-33AF-DA06-BCE5AC4F1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498D0-8804-C19A-3C8A-D35547F78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C5CFD-DD26-4243-A069-C04ADF731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950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740F-EA2B-B43A-523B-23226EC08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6F5CCF-CF27-21AC-BC15-385D3CFD5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A26F6-3F93-84F3-73D9-F5736474C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DC7-26B7-419C-A512-53344AFB0EB9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A2AD1-9ADA-5D10-C3FF-91B641614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7306D-6B10-2E60-75A0-B36D74E3E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C5CFD-DD26-4243-A069-C04ADF731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94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4FB49-C9BB-8D84-0F3E-44BC824E0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4AA28-7B67-5837-2C22-F92864A22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36959-D7DA-57F5-1285-C1C9661A1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DC7-26B7-419C-A512-53344AFB0EB9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2BE2E-3689-5877-C39F-EC9C80157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59385-C20A-4E0E-8EAC-E4CE7E5D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C5CFD-DD26-4243-A069-C04ADF731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07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23597-0EFC-DBE0-3E4A-3D669178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6B232-14F1-D076-D520-FB714991E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DA155-695B-A330-6A1D-A97BF68F4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DC7-26B7-419C-A512-53344AFB0EB9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18A52-FF1C-050C-C9B6-5F3F154ED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895EC-02A4-F33F-CF75-F2DDE2B7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C5CFD-DD26-4243-A069-C04ADF731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341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5C6C-66E5-5380-1235-B3428B3A7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43866-CA8A-719C-6FBF-A64EC3573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98F8A-4BAF-487A-ADDC-25B021F6A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9FB7A-4494-866D-E296-EB81FBC7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DC7-26B7-419C-A512-53344AFB0EB9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9DC4E-2B6B-7D1C-2340-7C828A51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E76B5-AC99-BD2A-C5D2-8338EA68D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C5CFD-DD26-4243-A069-C04ADF731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460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1D5EA-93CF-C013-19FF-14088020B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3DA21-D384-D30F-69D9-983666731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5A09A-7CA3-7D4C-79C9-0564AFB13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5A534-6F4C-3AE7-1FF4-C5D3E0DE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D0BFAE-CA4F-CD4F-014D-33F5EE7BF9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CF809-7942-11DF-8640-DDE428BC6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DC7-26B7-419C-A512-53344AFB0EB9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0255BB-62D7-5AF8-9FF9-0F741E48B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ABB76E-925C-92D3-8327-E0EEA0C5F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C5CFD-DD26-4243-A069-C04ADF731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941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86B42-AF74-5DC5-BA03-AE8398CE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A8AF74-4B34-6A95-2352-542B4CE16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DC7-26B7-419C-A512-53344AFB0EB9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E15B6D-0FFA-38D7-94AF-8BC60DAC4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86780-2E56-82CF-739C-1F2B3ED1D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C5CFD-DD26-4243-A069-C04ADF731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46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953DC1-AB26-2F7F-80D6-504F9823D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DC7-26B7-419C-A512-53344AFB0EB9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35F6EE-AF5C-AF1F-E8EB-57EBCB9BB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F999C-92C5-D13D-C291-F43826DDE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C5CFD-DD26-4243-A069-C04ADF731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616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4EE9D-254A-5A64-5BD1-29E865EBF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52780-49EC-ED67-4D46-B13718F5B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063BF4-07F6-3EBE-5E9F-4CE182D18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D4A13-22CC-1661-797F-2F6CA3A0C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DC7-26B7-419C-A512-53344AFB0EB9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97DD6-6CF1-B423-FECF-EDCB1837E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47F6D-20A6-1A79-4017-569BE035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C5CFD-DD26-4243-A069-C04ADF731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520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63E5D-3AA3-5A78-83CA-715FBA0B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1F9BE-B815-7369-252B-6CB49EE44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C7B06-E211-1228-C250-E3059574F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A5488-C7D2-374C-E40D-A6C2333F2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DC7-26B7-419C-A512-53344AFB0EB9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2D799-CC7E-67D0-F99B-1CC0CD6DA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F097E-D2B7-9F2B-0B3F-CA6F6F905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C5CFD-DD26-4243-A069-C04ADF731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199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0F1615-555F-7730-C564-A5F400A5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35A90-9DCF-5702-DCB1-EB21FDE16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A16CB-365B-326B-6BB5-F2B02D11C4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2BDC7-26B7-419C-A512-53344AFB0EB9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533B5-1733-31A2-850D-EE56EF2EA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FDFA9-6F37-CADD-C535-07AA64108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5CFD-DD26-4243-A069-C04ADF731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7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hoto chopsticks and asian dish on red">
            <a:extLst>
              <a:ext uri="{FF2B5EF4-FFF2-40B4-BE49-F238E27FC236}">
                <a16:creationId xmlns:a16="http://schemas.microsoft.com/office/drawing/2014/main" id="{1A279411-6BEA-7158-1735-1E9688F9A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378958D-DF89-3D17-1B1F-E16D76F94F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0331" y="2106713"/>
            <a:ext cx="9144000" cy="1900516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bg1">
                    <a:lumMod val="75000"/>
                  </a:schemeClr>
                </a:solidFill>
                <a:latin typeface="Algerian" panose="04020705040A02060702" pitchFamily="82" charset="0"/>
              </a:rPr>
              <a:t>RAFIK’S KITCHEN ANALYSIS REPORT - 2022</a:t>
            </a:r>
          </a:p>
        </p:txBody>
      </p:sp>
    </p:spTree>
    <p:extLst>
      <p:ext uri="{BB962C8B-B14F-4D97-AF65-F5344CB8AC3E}">
        <p14:creationId xmlns:p14="http://schemas.microsoft.com/office/powerpoint/2010/main" val="1732319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>
            <a:extLst>
              <a:ext uri="{FF2B5EF4-FFF2-40B4-BE49-F238E27FC236}">
                <a16:creationId xmlns:a16="http://schemas.microsoft.com/office/drawing/2014/main" id="{850A1342-0491-3912-7C9A-2361B269E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4AD7CD-1DF4-EA76-59F5-75B44530B296}"/>
              </a:ext>
            </a:extLst>
          </p:cNvPr>
          <p:cNvSpPr txBox="1"/>
          <p:nvPr/>
        </p:nvSpPr>
        <p:spPr>
          <a:xfrm>
            <a:off x="528917" y="421338"/>
            <a:ext cx="5325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Arial Black" panose="020B0A04020102020204" pitchFamily="34" charset="0"/>
              </a:rPr>
              <a:t>INSIGHTS FROM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B79B4D-0FF3-C5A8-A953-2E7F8867B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212" y="944558"/>
            <a:ext cx="9883588" cy="746130"/>
          </a:xfrm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  <a:latin typeface="Consolas" panose="020B0609020204030204" pitchFamily="49" charset="0"/>
              </a:rPr>
              <a:t>A2Z DATA PROFESSIONALS 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F13EE-6432-299E-476C-DB7F13077C40}"/>
              </a:ext>
            </a:extLst>
          </p:cNvPr>
          <p:cNvSpPr txBox="1"/>
          <p:nvPr/>
        </p:nvSpPr>
        <p:spPr>
          <a:xfrm>
            <a:off x="1030942" y="5903264"/>
            <a:ext cx="5827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E-mail : a2z.dataprofessionals3@gmail.com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4333F1-6E11-CEF7-9B91-04A2F7CECF77}"/>
              </a:ext>
            </a:extLst>
          </p:cNvPr>
          <p:cNvSpPr txBox="1"/>
          <p:nvPr/>
        </p:nvSpPr>
        <p:spPr>
          <a:xfrm>
            <a:off x="8014446" y="5912229"/>
            <a:ext cx="339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Contact : 0452-7961907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5FA413-1CFC-F18C-FD6B-AAD01FD17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22" y="5876369"/>
            <a:ext cx="656656" cy="5333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0D5291-DAAF-FC44-B589-BCC5C459E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443" y="5885335"/>
            <a:ext cx="656656" cy="53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81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hoto buckwheat noodles with vegetables and chicken meat on a dark background top view copy space">
            <a:extLst>
              <a:ext uri="{FF2B5EF4-FFF2-40B4-BE49-F238E27FC236}">
                <a16:creationId xmlns:a16="http://schemas.microsoft.com/office/drawing/2014/main" id="{E067D70B-A828-1E53-4495-EBD7952F4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25DCB9-A71C-CB96-AFB8-BF8D3BDE5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225" y="365125"/>
            <a:ext cx="4324350" cy="1325563"/>
          </a:xfrm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Observed KPI’s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56340-81D8-F373-5451-4260D4760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4950" y="1789113"/>
            <a:ext cx="6877050" cy="412115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Total Revenue - ₹ 9.78M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Total Expenses - ₹ 6.65M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Total Profit - ₹ 3.13M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Profit Margin – 31.97%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Average Revenue Per Day - ₹ 28.34K</a:t>
            </a:r>
          </a:p>
        </p:txBody>
      </p:sp>
    </p:spTree>
    <p:extLst>
      <p:ext uri="{BB962C8B-B14F-4D97-AF65-F5344CB8AC3E}">
        <p14:creationId xmlns:p14="http://schemas.microsoft.com/office/powerpoint/2010/main" val="2205487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hoto wood chopsticks on old marble space">
            <a:extLst>
              <a:ext uri="{FF2B5EF4-FFF2-40B4-BE49-F238E27FC236}">
                <a16:creationId xmlns:a16="http://schemas.microsoft.com/office/drawing/2014/main" id="{F79CA919-C959-F512-6464-84DFCE359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DD9FC9-170C-C18D-2CD9-B86FCB4D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070" y="188260"/>
            <a:ext cx="8399929" cy="991441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Monthly Revenue, Expenses &amp; Profit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FC5D8DD-81BE-3C6A-0D73-ACC78A1F15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4108903"/>
              </p:ext>
            </p:extLst>
          </p:nvPr>
        </p:nvGraphicFramePr>
        <p:xfrm>
          <a:off x="3953435" y="1134878"/>
          <a:ext cx="7951693" cy="54541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89793">
                  <a:extLst>
                    <a:ext uri="{9D8B030D-6E8A-4147-A177-3AD203B41FA5}">
                      <a16:colId xmlns:a16="http://schemas.microsoft.com/office/drawing/2014/main" val="385194035"/>
                    </a:ext>
                  </a:extLst>
                </a:gridCol>
                <a:gridCol w="1842745">
                  <a:extLst>
                    <a:ext uri="{9D8B030D-6E8A-4147-A177-3AD203B41FA5}">
                      <a16:colId xmlns:a16="http://schemas.microsoft.com/office/drawing/2014/main" val="3712424074"/>
                    </a:ext>
                  </a:extLst>
                </a:gridCol>
                <a:gridCol w="1708378">
                  <a:extLst>
                    <a:ext uri="{9D8B030D-6E8A-4147-A177-3AD203B41FA5}">
                      <a16:colId xmlns:a16="http://schemas.microsoft.com/office/drawing/2014/main" val="593046446"/>
                    </a:ext>
                  </a:extLst>
                </a:gridCol>
                <a:gridCol w="1710777">
                  <a:extLst>
                    <a:ext uri="{9D8B030D-6E8A-4147-A177-3AD203B41FA5}">
                      <a16:colId xmlns:a16="http://schemas.microsoft.com/office/drawing/2014/main" val="2875820472"/>
                    </a:ext>
                  </a:extLst>
                </a:gridCol>
              </a:tblGrid>
              <a:tr h="419995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EXPENSES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557950"/>
                  </a:ext>
                </a:extLst>
              </a:tr>
              <a:tr h="419995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JANUARY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907K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606K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301K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45306524"/>
                  </a:ext>
                </a:extLst>
              </a:tr>
              <a:tr h="419995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FEBRUARY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844K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571K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273K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12296296"/>
                  </a:ext>
                </a:extLst>
              </a:tr>
              <a:tr h="419995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MARCH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934K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622K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312K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96297510"/>
                  </a:ext>
                </a:extLst>
              </a:tr>
              <a:tr h="419995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APRIL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465K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300K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165K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48533167"/>
                  </a:ext>
                </a:extLst>
              </a:tr>
              <a:tr h="419995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838K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569K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269K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30665653"/>
                  </a:ext>
                </a:extLst>
              </a:tr>
              <a:tr h="414242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JUNE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853K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584K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269K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3964553"/>
                  </a:ext>
                </a:extLst>
              </a:tr>
              <a:tr h="419995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JULY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825K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566K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259K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19923564"/>
                  </a:ext>
                </a:extLst>
              </a:tr>
              <a:tr h="419995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AUGUST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871K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589K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282K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83984708"/>
                  </a:ext>
                </a:extLst>
              </a:tr>
              <a:tr h="419995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SEPTEMBER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829K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567K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262K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90949498"/>
                  </a:ext>
                </a:extLst>
              </a:tr>
              <a:tr h="419995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OCTOBER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808K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556K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252K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40139054"/>
                  </a:ext>
                </a:extLst>
              </a:tr>
              <a:tr h="419995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NOVEMBER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783K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554K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229K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67088296"/>
                  </a:ext>
                </a:extLst>
              </a:tr>
              <a:tr h="419995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DECEMBER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817K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563K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₹ 253K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7180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8518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hoto miso noodles with egg, pork and pak choi cabbage in bowl on dark table">
            <a:extLst>
              <a:ext uri="{FF2B5EF4-FFF2-40B4-BE49-F238E27FC236}">
                <a16:creationId xmlns:a16="http://schemas.microsoft.com/office/drawing/2014/main" id="{A9B09E55-AE27-0684-2FBE-E7FC53A218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56"/>
          <a:stretch/>
        </p:blipFill>
        <p:spPr bwMode="auto">
          <a:xfrm>
            <a:off x="0" y="0"/>
            <a:ext cx="12192000" cy="686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EB4619-045A-5034-4033-BB29E0797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24316" y="525120"/>
            <a:ext cx="5818096" cy="318247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MODE OF SALES PERCENT</a:t>
            </a:r>
          </a:p>
          <a:p>
            <a:pPr marL="0" indent="0">
              <a:buNone/>
            </a:pP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</a:t>
            </a:r>
            <a:r>
              <a:rPr lang="en-IN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UPI – 36.34%</a:t>
            </a:r>
          </a:p>
          <a:p>
            <a:pPr marL="0" indent="0">
              <a:buNone/>
            </a:pP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IN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CARD – 32.14%</a:t>
            </a:r>
          </a:p>
          <a:p>
            <a:pPr marL="0" indent="0">
              <a:buNone/>
            </a:pP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</a:t>
            </a:r>
            <a:r>
              <a:rPr lang="en-IN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CASH – 31.52%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45A9D1-F25E-86C2-5D55-D1B4822DD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128" y="2003921"/>
            <a:ext cx="887505" cy="6358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746A29-6B76-79EF-FE50-493104B87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093" y="3107944"/>
            <a:ext cx="887505" cy="513802"/>
          </a:xfrm>
          <a:prstGeom prst="rect">
            <a:avLst/>
          </a:prstGeom>
        </p:spPr>
      </p:pic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830C8C15-E8B0-7954-AC72-8D859C890062}"/>
              </a:ext>
            </a:extLst>
          </p:cNvPr>
          <p:cNvSpPr txBox="1">
            <a:spLocks/>
          </p:cNvSpPr>
          <p:nvPr/>
        </p:nvSpPr>
        <p:spPr>
          <a:xfrm>
            <a:off x="1810862" y="4222386"/>
            <a:ext cx="5746375" cy="2644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PERCENTAGE OF VEG &amp; NON-VEG ORDERS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 </a:t>
            </a:r>
            <a:r>
              <a:rPr lang="en-IN" sz="4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VEG – 31.06%	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IN" sz="4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NON-VEG – 68.94%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	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3165CDE-3014-A1C7-ADF9-144526DA0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03" y="4905467"/>
            <a:ext cx="744070" cy="56779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B3E42D5-327B-6221-3297-EE27E18E97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883" r="5948" b="6143"/>
          <a:stretch/>
        </p:blipFill>
        <p:spPr>
          <a:xfrm>
            <a:off x="2008093" y="938449"/>
            <a:ext cx="887505" cy="81752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EC615B8-D7C9-3A72-C33A-C9EA4B5AA2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02" y="5701187"/>
            <a:ext cx="744071" cy="5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17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Free photo overhead view of dried herb and bamboo stick with teapot on black backdrop">
            <a:extLst>
              <a:ext uri="{FF2B5EF4-FFF2-40B4-BE49-F238E27FC236}">
                <a16:creationId xmlns:a16="http://schemas.microsoft.com/office/drawing/2014/main" id="{7F20A4AB-D82E-47E2-529C-74D6C7371E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1"/>
          <a:stretch/>
        </p:blipFill>
        <p:spPr bwMode="auto">
          <a:xfrm>
            <a:off x="0" y="-1"/>
            <a:ext cx="12192000" cy="685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A07774-E061-D093-9493-FA8941731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7" y="1084731"/>
            <a:ext cx="5758236" cy="874059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BY CATEGORY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D47783-D6E8-B391-5871-55F5FEC59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9107" y="2442883"/>
            <a:ext cx="3932237" cy="316006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 Course – 13.55K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 Dish – 9.22K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Starters – 9K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 Drinks – 6.4K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A317CC-7FCC-B8E8-0516-F082EC3A7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706" y="1629860"/>
            <a:ext cx="2345672" cy="1308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E4992C-FF41-C7E8-0BB6-5C8FC8428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53" y="3075963"/>
            <a:ext cx="2569389" cy="14103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729381-F1C3-B029-2266-5D59D1623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455" y="5037708"/>
            <a:ext cx="2459145" cy="17140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088B73-C05D-8B96-6493-165B16B918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860" y="4667716"/>
            <a:ext cx="2332502" cy="22111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874EC2-B191-7DD1-4B30-BAF782CC82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78" b="-1730"/>
          <a:stretch/>
        </p:blipFill>
        <p:spPr>
          <a:xfrm>
            <a:off x="6978784" y="4829648"/>
            <a:ext cx="1129326" cy="178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05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hoto marinated ginger; soy sauce and wasabi bowl arranged in row over textured black surface">
            <a:extLst>
              <a:ext uri="{FF2B5EF4-FFF2-40B4-BE49-F238E27FC236}">
                <a16:creationId xmlns:a16="http://schemas.microsoft.com/office/drawing/2014/main" id="{0D8A809A-9D08-BA42-0ACF-EDF843914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C1A44E60-522D-DFC2-4A9D-A0D62633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094" y="259977"/>
            <a:ext cx="7823294" cy="1430712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Item-wise Sales with Quantities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FA13D78-CD19-5956-7E14-CBD7B2DEB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3860" y="1407459"/>
            <a:ext cx="4061011" cy="7440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5 Best Selling Items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0448FCA-1D35-7BE3-62A9-5E5C6D2CA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83860" y="2232212"/>
            <a:ext cx="3980330" cy="3801035"/>
          </a:xfrm>
        </p:spPr>
        <p:txBody>
          <a:bodyPr>
            <a:no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Chicken Fried Rice – 6872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Chicken Noodles – 6068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Coco Cola – 4682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Pepsi – 4480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Mojito (Blue) - 4344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EF1A71E-9ED8-805A-9925-EE8A9A5936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44870" y="1407459"/>
            <a:ext cx="4894730" cy="7440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Bottom 5 Worst Selling Items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6E908FC-986E-DC3E-4041-17C62A4877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64189" y="2232212"/>
            <a:ext cx="5065058" cy="3899647"/>
          </a:xfrm>
        </p:spPr>
        <p:txBody>
          <a:bodyPr>
            <a:no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Grilled Chicken Half (Garlic) – 659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Grilled Chicken Quarter (Pepper) – 629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Grilled Chicken Quarter (Mint) – 478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Grilled Chicken Quarter  - 439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2000" b="1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Grilled Chicken Half (Mint) - 191 </a:t>
            </a:r>
            <a:endParaRPr lang="en-IN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944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hoto a bowl of ramen with chopsticks and a bowl of noodles on it">
            <a:extLst>
              <a:ext uri="{FF2B5EF4-FFF2-40B4-BE49-F238E27FC236}">
                <a16:creationId xmlns:a16="http://schemas.microsoft.com/office/drawing/2014/main" id="{92177A81-4946-2848-5CE6-FCFD22660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EF53BF20-DD74-CA07-46DC-B80492C4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282" y="365125"/>
            <a:ext cx="6855106" cy="1325563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Item-wise Sales Revenue</a:t>
            </a:r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70AC55C-AA05-B163-56B1-A1B781F58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0282" y="1461248"/>
            <a:ext cx="6855106" cy="663388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5 High Revenue Generating Items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280EC44-4FE1-1668-CBE8-1C692BCD2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0282" y="2286000"/>
            <a:ext cx="6855106" cy="3903663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Grilled Chicken Full – ₹ 6,88,710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Chicken Fried Rice – ₹ 6,18,480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Chicken Noodles – ₹ 5,46,300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Grilled Chicken Full (Mint)  - ₹ 5,36,750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2000" b="1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Grilled Chicken Full (Pepper) - ₹ 5,22,550</a:t>
            </a:r>
            <a:endParaRPr lang="en-IN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961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Wooden chopsticks on a black stone background. Top view. Free space for your text.">
            <a:extLst>
              <a:ext uri="{FF2B5EF4-FFF2-40B4-BE49-F238E27FC236}">
                <a16:creationId xmlns:a16="http://schemas.microsoft.com/office/drawing/2014/main" id="{390DB047-0292-1CBF-9E04-251DAE043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EF53BF20-DD74-CA07-46DC-B80492C4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282" y="365125"/>
            <a:ext cx="6855106" cy="1325563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Item-wise Sales Revenue</a:t>
            </a:r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70AC55C-AA05-B163-56B1-A1B781F58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0282" y="1461248"/>
            <a:ext cx="6855106" cy="663388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Bottom 5 Low Revenue Generating Items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280EC44-4FE1-1668-CBE8-1C692BCD2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0282" y="2286000"/>
            <a:ext cx="6855106" cy="3903663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Chicken 65 – ₹ 61,600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Grilled Chicken Quarter (Mint)– ₹ 57,360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Egg Chilli Parotta – ₹ 55,350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Grilled Chicken Quarter  - ₹ 43,900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2000" b="1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Grilled Chicken </a:t>
            </a: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Half </a:t>
            </a:r>
            <a:r>
              <a:rPr lang="en-IN" sz="2000" b="1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(Mint) - ₹ 38,200</a:t>
            </a:r>
            <a:endParaRPr lang="en-IN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93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Woman traveler with backpack and hat sightseeing through the streets and street food stall markets in Asia.">
            <a:extLst>
              <a:ext uri="{FF2B5EF4-FFF2-40B4-BE49-F238E27FC236}">
                <a16:creationId xmlns:a16="http://schemas.microsoft.com/office/drawing/2014/main" id="{DB45E73E-C2E0-76B6-8573-2FB8C9827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" r="3676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84D0A-50E5-EE36-4883-B2318556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648"/>
            <a:ext cx="10515600" cy="887506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EXPENSES BY CATEGORY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C8E310CE-7616-6FD9-AB87-00DD8E4E4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5983279"/>
              </p:ext>
            </p:extLst>
          </p:nvPr>
        </p:nvGraphicFramePr>
        <p:xfrm>
          <a:off x="2232212" y="896471"/>
          <a:ext cx="7736540" cy="6016910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3868270">
                  <a:extLst>
                    <a:ext uri="{9D8B030D-6E8A-4147-A177-3AD203B41FA5}">
                      <a16:colId xmlns:a16="http://schemas.microsoft.com/office/drawing/2014/main" val="2241536898"/>
                    </a:ext>
                  </a:extLst>
                </a:gridCol>
                <a:gridCol w="3868270">
                  <a:extLst>
                    <a:ext uri="{9D8B030D-6E8A-4147-A177-3AD203B41FA5}">
                      <a16:colId xmlns:a16="http://schemas.microsoft.com/office/drawing/2014/main" val="2431117401"/>
                    </a:ext>
                  </a:extLst>
                </a:gridCol>
              </a:tblGrid>
              <a:tr h="326215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EXPENSES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AMOUNT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56633760"/>
                  </a:ext>
                </a:extLst>
              </a:tr>
              <a:tr h="32621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Daily Fresh Chicken Store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₹ 16,69,619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3596821"/>
                  </a:ext>
                </a:extLst>
              </a:tr>
              <a:tr h="32621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Indian Stores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₹ 9,97,481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7117755"/>
                  </a:ext>
                </a:extLst>
              </a:tr>
              <a:tr h="32621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Salary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₹ 7,61,020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3894"/>
                  </a:ext>
                </a:extLst>
              </a:tr>
              <a:tr h="32621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Ravi Essence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₹ 6,91,068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365693"/>
                  </a:ext>
                </a:extLst>
              </a:tr>
              <a:tr h="32621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Gas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₹ 5,73,540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8082739"/>
                  </a:ext>
                </a:extLst>
              </a:tr>
              <a:tr h="32621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Mullai</a:t>
                      </a:r>
                      <a:r>
                        <a:rPr lang="en-IN" sz="1600" dirty="0"/>
                        <a:t> Veggies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₹ 3,70,875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1374531"/>
                  </a:ext>
                </a:extLst>
              </a:tr>
              <a:tr h="32621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Reliance Fresh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₹ 3,38,663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7642163"/>
                  </a:ext>
                </a:extLst>
              </a:tr>
              <a:tr h="32621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Reshman</a:t>
                      </a:r>
                      <a:r>
                        <a:rPr lang="en-IN" sz="1600" dirty="0"/>
                        <a:t> Mart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₹ 3,21,135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0567414"/>
                  </a:ext>
                </a:extLst>
              </a:tr>
              <a:tr h="32621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Ram Plastics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₹ 2,59,591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298572"/>
                  </a:ext>
                </a:extLst>
              </a:tr>
              <a:tr h="32621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C.S Eggs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₹ 2,19,343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12384"/>
                  </a:ext>
                </a:extLst>
              </a:tr>
              <a:tr h="32621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Rent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₹ 1,80,000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727461"/>
                  </a:ext>
                </a:extLst>
              </a:tr>
              <a:tr h="32621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Bake Point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₹ 1,15,581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2279689"/>
                  </a:ext>
                </a:extLst>
              </a:tr>
              <a:tr h="32621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E.B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₹ 61,930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095142"/>
                  </a:ext>
                </a:extLst>
              </a:tr>
              <a:tr h="32621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Hotel Asha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₹ 50,534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9710804"/>
                  </a:ext>
                </a:extLst>
              </a:tr>
              <a:tr h="32621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Global </a:t>
                      </a:r>
                      <a:r>
                        <a:rPr lang="en-IN" sz="1600" dirty="0" err="1"/>
                        <a:t>Agro</a:t>
                      </a:r>
                      <a:r>
                        <a:rPr lang="en-IN" sz="1600" dirty="0"/>
                        <a:t> Traders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₹ 34,500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949686"/>
                  </a:ext>
                </a:extLst>
              </a:tr>
              <a:tr h="32621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Misc. Expenses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₹ 7,200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689530"/>
                  </a:ext>
                </a:extLst>
              </a:tr>
              <a:tr h="326215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Total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₹ 66,52,080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32917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730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459</Words>
  <Application>Microsoft Office PowerPoint</Application>
  <PresentationFormat>Widescreen</PresentationFormat>
  <Paragraphs>152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Algerian</vt:lpstr>
      <vt:lpstr>Arial</vt:lpstr>
      <vt:lpstr>Arial Black</vt:lpstr>
      <vt:lpstr>Calibri</vt:lpstr>
      <vt:lpstr>Calibri Light</vt:lpstr>
      <vt:lpstr>Consolas</vt:lpstr>
      <vt:lpstr>Segoe UI</vt:lpstr>
      <vt:lpstr>Times New Roman</vt:lpstr>
      <vt:lpstr>Wingdings</vt:lpstr>
      <vt:lpstr>Office Theme</vt:lpstr>
      <vt:lpstr>RAFIK’S KITCHEN ANALYSIS REPORT - 2022</vt:lpstr>
      <vt:lpstr>Observed KPI’s</vt:lpstr>
      <vt:lpstr>Monthly Revenue, Expenses &amp; Profit</vt:lpstr>
      <vt:lpstr>PowerPoint Presentation</vt:lpstr>
      <vt:lpstr>SALES BY CATEGORY</vt:lpstr>
      <vt:lpstr>Item-wise Sales with Quantities</vt:lpstr>
      <vt:lpstr>Item-wise Sales Revenue</vt:lpstr>
      <vt:lpstr>Item-wise Sales Revenue</vt:lpstr>
      <vt:lpstr>EXPENSES BY CATEGORY</vt:lpstr>
      <vt:lpstr>A2Z DATA PROFESSIONALS SERVICES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RAFIK’S KITCHEN ANALYSIS REPORT - 2022</dc:title>
  <dc:creator>N S Shridharrajan</dc:creator>
  <cp:lastModifiedBy>N S Shridharrajan</cp:lastModifiedBy>
  <cp:revision>7</cp:revision>
  <dcterms:created xsi:type="dcterms:W3CDTF">2023-12-28T08:10:59Z</dcterms:created>
  <dcterms:modified xsi:type="dcterms:W3CDTF">2024-01-08T07:55:41Z</dcterms:modified>
</cp:coreProperties>
</file>